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Lexend"/>
      <p:regular r:id="rId57"/>
      <p:bold r:id="rId58"/>
    </p:embeddedFont>
    <p:embeddedFont>
      <p:font typeface="Helvetica Neue Light"/>
      <p:regular r:id="rId59"/>
      <p:bold r:id="rId60"/>
      <p:italic r:id="rId61"/>
      <p:boldItalic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schemas.openxmlformats.org/officeDocument/2006/relationships/font" Target="fonts/Lexend-regular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58" Type="http://schemas.openxmlformats.org/officeDocument/2006/relationships/font" Target="fonts/Lexe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7cfe2a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07cfe2a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6fb5d077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6fb5d077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fb5d077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6fb5d077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6fb5d077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6fb5d077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6fb5d077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6fb5d077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07cfe2ae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07cfe2ae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6fb5d0774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356fb5d0774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6fb5d077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56fb5d077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6fb5d077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56fb5d077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6fb5d077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56fb5d077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6fb5d0774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6fb5d0774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6fb5d077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6fb5d077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6fb5d077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6fb5d077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6fb5d077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56fb5d077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6fb5d0774_0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6fb5d0774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6fb5d077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6fb5d077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fb5d077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fb5d077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6fb5d077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6fb5d077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07cfe2ae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07cfe2ae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07cfe2ae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07cfe2ae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6fb5d077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6fb5d077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6fb5d077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6fb5d077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7cfe2a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7cfe2a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6fb5d077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6fb5d077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6fb5d077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6fb5d077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6fb5d077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6fb5d077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6fb5d077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6fb5d077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6fb5d0774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6fb5d0774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6fb5d0774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6fb5d077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6fb5d0774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6fb5d0774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6fb5d0774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6fb5d0774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6fb5d0774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6fb5d077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07cfe2ae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07cfe2ae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6fb5d07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6fb5d07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6fb5d0774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6fb5d077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6fb5d0774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6fb5d0774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6fb5d077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6fb5d077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6fb5d077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6fb5d077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6fb5d077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6fb5d077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6fb5d077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6fb5d077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6fb5d077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6fb5d077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497521d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5497521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6fb5d0774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g356fb5d0774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6fb5d077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6fb5d077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6fb5d07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6fb5d07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6fb5d077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6fb5d077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fb5d077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fb5d077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indent="-3365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jp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hologen-network.eu/#" TargetMode="External"/><Relationship Id="rId5" Type="http://schemas.openxmlformats.org/officeDocument/2006/relationships/hyperlink" Target="https://www.hologen-network.eu/#" TargetMode="External"/><Relationship Id="rId6" Type="http://schemas.openxmlformats.org/officeDocument/2006/relationships/hyperlink" Target="https://www.hologen-network.eu/#" TargetMode="External"/><Relationship Id="rId7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hyperlink" Target="https://pixabay.com/users/terex12-25002902/?utm_source=link-attribution&amp;utm_medium=referral&amp;utm_campaign=image&amp;utm_content=7182671" TargetMode="External"/><Relationship Id="rId5" Type="http://schemas.openxmlformats.org/officeDocument/2006/relationships/hyperlink" Target="https://pixabay.com//?utm_source=link-attribution&amp;utm_medium=referral&amp;utm_campaign=image&amp;utm_content=7182671" TargetMode="External"/><Relationship Id="rId6" Type="http://schemas.openxmlformats.org/officeDocument/2006/relationships/image" Target="../media/image16.jpg"/><Relationship Id="rId7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3.jp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5" Type="http://schemas.openxmlformats.org/officeDocument/2006/relationships/hyperlink" Target="https://pixabay.com/users/kieutruongphoto-5099306/?utm_source=link-attribution&amp;utm_medium=referral&amp;utm_campaign=image&amp;utm_content=5099248" TargetMode="External"/><Relationship Id="rId6" Type="http://schemas.openxmlformats.org/officeDocument/2006/relationships/hyperlink" Target="https://pixabay.com//?utm_source=link-attribution&amp;utm_medium=referral&amp;utm_campaign=image&amp;utm_content=5099248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-151425" y="1148175"/>
            <a:ext cx="9357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Theoretical and practical introduction to hologenomics </a:t>
            </a:r>
            <a:endParaRPr b="1" sz="4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2339375" y="2945650"/>
            <a:ext cx="432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Ostaizka Aizpurua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5BABC"/>
                </a:solidFill>
                <a:latin typeface="Lexend"/>
                <a:ea typeface="Lexend"/>
                <a:cs typeface="Lexend"/>
                <a:sym typeface="Lexend"/>
              </a:rPr>
              <a:t>ostaizka.aizpurua@sund.ku.dk</a:t>
            </a:r>
            <a:endParaRPr b="1" sz="2000">
              <a:solidFill>
                <a:srgbClr val="B5BAB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8" y="4104284"/>
            <a:ext cx="2436716" cy="90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288" y="3921750"/>
            <a:ext cx="2039327" cy="9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40418" l="9209" r="9437" t="39832"/>
          <a:stretch/>
        </p:blipFill>
        <p:spPr>
          <a:xfrm>
            <a:off x="3279306" y="4228364"/>
            <a:ext cx="2717041" cy="65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75" y="882475"/>
            <a:ext cx="5884677" cy="3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6636950" y="4585400"/>
            <a:ext cx="244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Afzaal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2022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6908475" y="4585400"/>
            <a:ext cx="21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Hou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2022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7" name="Google Shape;157;p25" title="41392_2022_974_Fig4_HTML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600" y="611725"/>
            <a:ext cx="4466275" cy="44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4" name="Google Shape;164;p26" title="fpsyt-11-587670-g003.jpg"/>
          <p:cNvPicPr preferRelativeResize="0"/>
          <p:nvPr/>
        </p:nvPicPr>
        <p:blipFill rotWithShape="1">
          <a:blip r:embed="rId4">
            <a:alphaModFix/>
          </a:blip>
          <a:srcRect b="50000" l="0" r="47657" t="0"/>
          <a:stretch/>
        </p:blipFill>
        <p:spPr>
          <a:xfrm>
            <a:off x="784100" y="766175"/>
            <a:ext cx="5407724" cy="4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6908475" y="4585400"/>
            <a:ext cx="21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Zhu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2021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4100" y="801825"/>
            <a:ext cx="169200" cy="17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555875" y="1825350"/>
            <a:ext cx="53472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Why don't we use </a:t>
            </a:r>
            <a:r>
              <a:rPr b="1" lang="en" sz="35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r>
              <a:rPr b="1" lang="en" sz="3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more often as a </a:t>
            </a:r>
            <a:r>
              <a:rPr b="1" lang="en" sz="35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treatment</a:t>
            </a:r>
            <a:r>
              <a:rPr b="1" lang="en" sz="3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35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61100" y="1071350"/>
            <a:ext cx="259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Causality</a:t>
            </a: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2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3166500" y="1071350"/>
            <a:ext cx="237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Unidentified mechanisms</a:t>
            </a: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2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356738" y="1071350"/>
            <a:ext cx="245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Complexity</a:t>
            </a:r>
            <a:r>
              <a:rPr b="1" lang="en" sz="2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2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32925" y="1764650"/>
            <a:ext cx="131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749875" y="2075750"/>
            <a:ext cx="32832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the  mechanisms 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through which vagal afferents become activated by the gut microbiota are </a:t>
            </a: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currently unclear.</a:t>
            </a:r>
            <a:endParaRPr b="1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- 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Although the </a:t>
            </a: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mechanisms responsible for such effects were not fully understood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However, </a:t>
            </a:r>
            <a:r>
              <a:rPr b="1" lang="en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the mechanisms linking microbiota to social neurodevelopment are not well understood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632925" y="2828125"/>
            <a:ext cx="157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Phenotype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Disease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6" name="Google Shape;186;p28"/>
          <p:cNvCxnSpPr>
            <a:stCxn id="183" idx="2"/>
          </p:cNvCxnSpPr>
          <p:nvPr/>
        </p:nvCxnSpPr>
        <p:spPr>
          <a:xfrm>
            <a:off x="1288575" y="2257250"/>
            <a:ext cx="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450" y="2922075"/>
            <a:ext cx="2411975" cy="1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100" y="1788800"/>
            <a:ext cx="2296800" cy="9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8025"/>
            <a:ext cx="8839204" cy="317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3138400" y="1054850"/>
            <a:ext cx="2951100" cy="347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90400" y="1054850"/>
            <a:ext cx="2951100" cy="3478500"/>
          </a:xfrm>
          <a:prstGeom prst="roundRect">
            <a:avLst>
              <a:gd fmla="val 16667" name="adj"/>
            </a:avLst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6089500" y="1104913"/>
            <a:ext cx="2951100" cy="3478500"/>
          </a:xfrm>
          <a:prstGeom prst="roundRect">
            <a:avLst>
              <a:gd fmla="val 16667" name="adj"/>
            </a:avLst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7" name="Google Shape;197;p29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>
            <a:off x="3654525" y="1995850"/>
            <a:ext cx="2101800" cy="2101800"/>
          </a:xfrm>
          <a:prstGeom prst="ellipse">
            <a:avLst/>
          </a:prstGeom>
          <a:solidFill>
            <a:srgbClr val="CFE2F3"/>
          </a:solidFill>
          <a:ln cap="flat" cmpd="sng" w="76200">
            <a:solidFill>
              <a:srgbClr val="EFF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730725" y="1094675"/>
            <a:ext cx="27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244200" y="3549925"/>
            <a:ext cx="4678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Metabolites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Structural components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LPS, SCFA…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1626025" y="2010350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751" y="2406640"/>
            <a:ext cx="1271350" cy="1280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4386325" y="34800"/>
            <a:ext cx="1174800" cy="1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79721" l="0" r="48822" t="0"/>
          <a:stretch/>
        </p:blipFill>
        <p:spPr>
          <a:xfrm>
            <a:off x="0" y="2282263"/>
            <a:ext cx="4430275" cy="18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32250" y="1134950"/>
            <a:ext cx="70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Structural components &amp; </a:t>
            </a:r>
            <a:r>
              <a:rPr lang="en" sz="3000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Metabolites</a:t>
            </a:r>
            <a:endParaRPr sz="3000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-391675" y="2045200"/>
            <a:ext cx="1174800" cy="1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000" y="2014365"/>
            <a:ext cx="4313477" cy="242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 title="hologen_logo_wi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867100" y="4388550"/>
            <a:ext cx="2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Technology Networks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656550" y="4388550"/>
            <a:ext cx="2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Aizpurua et al. 2023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3654525" y="1995850"/>
            <a:ext cx="2101800" cy="2101800"/>
          </a:xfrm>
          <a:prstGeom prst="ellipse">
            <a:avLst/>
          </a:prstGeom>
          <a:solidFill>
            <a:srgbClr val="CFE2F3"/>
          </a:solidFill>
          <a:ln cap="flat" cmpd="sng" w="76200">
            <a:solidFill>
              <a:srgbClr val="EFF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730725" y="1094675"/>
            <a:ext cx="27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269300" y="3917850"/>
            <a:ext cx="220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Receptors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TLR, NLR, GPCR…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32"/>
          <p:cNvSpPr/>
          <p:nvPr/>
        </p:nvSpPr>
        <p:spPr>
          <a:xfrm rot="-5400000">
            <a:off x="5198400" y="385936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751" y="2406640"/>
            <a:ext cx="1271350" cy="12802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227650" y="3686850"/>
            <a:ext cx="4823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Metabolites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Structural components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LPS, SCFA…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626025" y="2010350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2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3"/>
          <p:cNvGrpSpPr/>
          <p:nvPr/>
        </p:nvGrpSpPr>
        <p:grpSpPr>
          <a:xfrm>
            <a:off x="816133" y="951555"/>
            <a:ext cx="6909939" cy="4025043"/>
            <a:chOff x="417725" y="243700"/>
            <a:chExt cx="7868298" cy="4583287"/>
          </a:xfrm>
        </p:grpSpPr>
        <p:pic>
          <p:nvPicPr>
            <p:cNvPr id="241" name="Google Shape;241;p33"/>
            <p:cNvPicPr preferRelativeResize="0"/>
            <p:nvPr/>
          </p:nvPicPr>
          <p:blipFill rotWithShape="1">
            <a:blip r:embed="rId3">
              <a:alphaModFix/>
            </a:blip>
            <a:srcRect b="18527" l="0" r="0" t="25090"/>
            <a:stretch/>
          </p:blipFill>
          <p:spPr>
            <a:xfrm>
              <a:off x="857974" y="316511"/>
              <a:ext cx="7428049" cy="45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3"/>
            <p:cNvSpPr/>
            <p:nvPr/>
          </p:nvSpPr>
          <p:spPr>
            <a:xfrm>
              <a:off x="417725" y="243700"/>
              <a:ext cx="1174800" cy="19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33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6019525" y="4388550"/>
            <a:ext cx="2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Aizpurua et al. 2023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4778950"/>
            <a:ext cx="9144000" cy="369300"/>
          </a:xfrm>
          <a:prstGeom prst="rect">
            <a:avLst/>
          </a:prstGeom>
          <a:solidFill>
            <a:srgbClr val="3A7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0" y="1087775"/>
            <a:ext cx="7885348" cy="12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32150" y="2456975"/>
            <a:ext cx="7885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Advancing the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development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implementation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of </a:t>
            </a:r>
            <a:r>
              <a:rPr b="1" lang="en" sz="2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 in biological sciences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81500" y="2479613"/>
            <a:ext cx="7885500" cy="93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Funded by the European Union under Grant Agreement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101169005</a:t>
            </a:r>
            <a:endParaRPr sz="1200">
              <a:solidFill>
                <a:schemeClr val="lt1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8150" y="4533975"/>
            <a:ext cx="696550" cy="4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287550" y="25350"/>
            <a:ext cx="38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www.hologen-network.org </a:t>
            </a:r>
            <a:endParaRPr b="1" sz="1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3502125" y="1767250"/>
            <a:ext cx="2101800" cy="2101800"/>
          </a:xfrm>
          <a:prstGeom prst="ellipse">
            <a:avLst/>
          </a:prstGeom>
          <a:solidFill>
            <a:srgbClr val="CFE2F3"/>
          </a:solidFill>
          <a:ln cap="flat" cmpd="sng" w="76200">
            <a:solidFill>
              <a:srgbClr val="EFF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417700" y="942300"/>
            <a:ext cx="27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6171150" y="938175"/>
            <a:ext cx="274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Response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AMP, IgA…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4"/>
          <p:cNvSpPr/>
          <p:nvPr/>
        </p:nvSpPr>
        <p:spPr>
          <a:xfrm rot="10800000">
            <a:off x="7047300" y="2235088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326" y="2235090"/>
            <a:ext cx="1271350" cy="128020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6269300" y="3917850"/>
            <a:ext cx="220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Receptors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TLR, NLR, GPCR…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1120925" y="201036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4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34"/>
          <p:cNvSpPr/>
          <p:nvPr/>
        </p:nvSpPr>
        <p:spPr>
          <a:xfrm rot="-5400000">
            <a:off x="5198400" y="385936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227650" y="3686850"/>
            <a:ext cx="4823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Metabolites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Structural components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LPS, SCFA…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3502125" y="1767250"/>
            <a:ext cx="2101800" cy="2101800"/>
          </a:xfrm>
          <a:prstGeom prst="ellipse">
            <a:avLst/>
          </a:prstGeom>
          <a:solidFill>
            <a:srgbClr val="CFE2F3"/>
          </a:solidFill>
          <a:ln cap="flat" cmpd="sng" w="76200">
            <a:solidFill>
              <a:srgbClr val="EFF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417700" y="942300"/>
            <a:ext cx="27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6171150" y="938175"/>
            <a:ext cx="274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Response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AMP, IgA…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35"/>
          <p:cNvSpPr/>
          <p:nvPr/>
        </p:nvSpPr>
        <p:spPr>
          <a:xfrm rot="10800000">
            <a:off x="7047300" y="2235088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6326" y="2235090"/>
            <a:ext cx="1271350" cy="128020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6269300" y="3917850"/>
            <a:ext cx="220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Receptors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TLR, NLR, GPCR…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1120925" y="201036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5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35"/>
          <p:cNvSpPr/>
          <p:nvPr/>
        </p:nvSpPr>
        <p:spPr>
          <a:xfrm rot="-5400000">
            <a:off x="5198400" y="385936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27650" y="3686850"/>
            <a:ext cx="4823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Metabolites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3000" u="none" cap="none" strike="noStrike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Structural components</a:t>
            </a:r>
            <a:endParaRPr i="0" sz="3000" u="none" cap="none" strike="noStrike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rgbClr val="0079BF"/>
                </a:solidFill>
                <a:latin typeface="Lexend"/>
                <a:ea typeface="Lexend"/>
                <a:cs typeface="Lexend"/>
                <a:sym typeface="Lexend"/>
              </a:rPr>
              <a:t>LPS, SCFA…</a:t>
            </a:r>
            <a:endParaRPr i="0" sz="1800" u="none" cap="none" strike="noStrike">
              <a:solidFill>
                <a:srgbClr val="0079B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35"/>
          <p:cNvSpPr/>
          <p:nvPr/>
        </p:nvSpPr>
        <p:spPr>
          <a:xfrm rot="5400000">
            <a:off x="4283600" y="665713"/>
            <a:ext cx="420000" cy="140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6"/>
          <p:cNvGrpSpPr/>
          <p:nvPr/>
        </p:nvGrpSpPr>
        <p:grpSpPr>
          <a:xfrm>
            <a:off x="816133" y="951555"/>
            <a:ext cx="6909939" cy="4025043"/>
            <a:chOff x="417725" y="243700"/>
            <a:chExt cx="7868298" cy="4583287"/>
          </a:xfrm>
        </p:grpSpPr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/>
            </a:blip>
            <a:srcRect b="18527" l="0" r="0" t="25090"/>
            <a:stretch/>
          </p:blipFill>
          <p:spPr>
            <a:xfrm>
              <a:off x="857974" y="316511"/>
              <a:ext cx="7428049" cy="45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6"/>
            <p:cNvSpPr/>
            <p:nvPr/>
          </p:nvSpPr>
          <p:spPr>
            <a:xfrm>
              <a:off x="417725" y="243700"/>
              <a:ext cx="1174800" cy="19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6" name="Google Shape;286;p36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6019525" y="4388550"/>
            <a:ext cx="2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Aizpurua et al. 2023</a:t>
            </a:r>
            <a:endParaRPr b="1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0" y="678250"/>
            <a:ext cx="7095450" cy="40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6288875" y="4585400"/>
            <a:ext cx="27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Nyholm et al. 2020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 title="1-s2.0-S2667237524001851-gr1_lr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9539"/>
            <a:ext cx="9144003" cy="235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232250" y="1134950"/>
            <a:ext cx="792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000">
                <a:solidFill>
                  <a:srgbClr val="00517F"/>
                </a:solidFill>
                <a:latin typeface="Lexend"/>
                <a:ea typeface="Lexend"/>
                <a:cs typeface="Lexend"/>
                <a:sym typeface="Lexend"/>
              </a:rPr>
              <a:t>Host-microbiota multi-omic landscape</a:t>
            </a:r>
            <a:endParaRPr sz="3000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3000">
              <a:solidFill>
                <a:srgbClr val="00517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5933175" y="4585400"/>
            <a:ext cx="31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Odriozola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2024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2039500" y="1142425"/>
            <a:ext cx="440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Study design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1664700" y="3016425"/>
            <a:ext cx="5100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Research question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Hypothesis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4080000" y="2064275"/>
            <a:ext cx="270300" cy="799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8386"/>
          </a:solidFill>
          <a:ln cap="flat" cmpd="sng" w="38100">
            <a:solidFill>
              <a:srgbClr val="005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CE5CD"/>
              </a:solidFill>
              <a:highlight>
                <a:srgbClr val="F9CB9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271500" y="1703700"/>
            <a:ext cx="8601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Is it your research </a:t>
            </a:r>
            <a:r>
              <a:rPr b="1" lang="en" sz="4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observational</a:t>
            </a: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or </a:t>
            </a:r>
            <a:r>
              <a:rPr b="1" lang="en" sz="4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experimental</a:t>
            </a: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?</a:t>
            </a:r>
            <a:endParaRPr b="1" sz="4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196950" y="744050"/>
            <a:ext cx="474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Research study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4744600" y="1652400"/>
            <a:ext cx="36132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645075" y="1686700"/>
            <a:ext cx="36132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819075" y="1820850"/>
            <a:ext cx="326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Observational</a:t>
            </a:r>
            <a:endParaRPr b="1" sz="2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4918600" y="1783650"/>
            <a:ext cx="326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Experimental</a:t>
            </a:r>
            <a:endParaRPr b="1" sz="2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91B26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TEREX12</a:t>
            </a:r>
            <a:r>
              <a:rPr lang="en" sz="1050">
                <a:solidFill>
                  <a:srgbClr val="191B26"/>
                </a:solidFill>
                <a:highlight>
                  <a:srgbClr val="FFFFFF"/>
                </a:highlight>
              </a:rPr>
              <a:t> from </a:t>
            </a:r>
            <a:r>
              <a:rPr lang="en" sz="1050" u="sng">
                <a:solidFill>
                  <a:srgbClr val="191B26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/>
          </a:p>
        </p:txBody>
      </p:sp>
      <p:pic>
        <p:nvPicPr>
          <p:cNvPr id="334" name="Google Shape;334;p41" title="Hamer-covid4-1024x683.jpg"/>
          <p:cNvPicPr preferRelativeResize="0"/>
          <p:nvPr/>
        </p:nvPicPr>
        <p:blipFill rotWithShape="1">
          <a:blip r:embed="rId6">
            <a:alphaModFix/>
          </a:blip>
          <a:srcRect b="8650" l="0" r="0" t="0"/>
          <a:stretch/>
        </p:blipFill>
        <p:spPr>
          <a:xfrm>
            <a:off x="781725" y="2709150"/>
            <a:ext cx="3339899" cy="20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/>
        </p:nvSpPr>
        <p:spPr>
          <a:xfrm>
            <a:off x="716950" y="4670925"/>
            <a:ext cx="34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Texas A&amp;M College of Veterinary Medicine &amp; Biomedical Sciences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6" name="Google Shape;336;p41" title="rn_image_picker_lib_temp_9dfdf7f0-b8b1-43a6-9570-1b5ab2583fe9.jpg"/>
          <p:cNvPicPr preferRelativeResize="0"/>
          <p:nvPr/>
        </p:nvPicPr>
        <p:blipFill rotWithShape="1">
          <a:blip r:embed="rId7">
            <a:alphaModFix/>
          </a:blip>
          <a:srcRect b="12510" l="0" r="0" t="0"/>
          <a:stretch/>
        </p:blipFill>
        <p:spPr>
          <a:xfrm>
            <a:off x="5131150" y="2692000"/>
            <a:ext cx="3016003" cy="19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5131150" y="4670925"/>
            <a:ext cx="30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Garazi Martin-Bideguren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2849321" y="2454057"/>
            <a:ext cx="3542454" cy="2122895"/>
            <a:chOff x="2616600" y="2646500"/>
            <a:chExt cx="3244600" cy="1944399"/>
          </a:xfrm>
        </p:grpSpPr>
        <p:pic>
          <p:nvPicPr>
            <p:cNvPr id="343" name="Google Shape;343;p42"/>
            <p:cNvPicPr preferRelativeResize="0"/>
            <p:nvPr/>
          </p:nvPicPr>
          <p:blipFill rotWithShape="1">
            <a:blip r:embed="rId3">
              <a:alphaModFix/>
            </a:blip>
            <a:srcRect b="0" l="26339" r="28394" t="52910"/>
            <a:stretch/>
          </p:blipFill>
          <p:spPr>
            <a:xfrm>
              <a:off x="2810975" y="2736225"/>
              <a:ext cx="3050225" cy="1854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42"/>
            <p:cNvSpPr/>
            <p:nvPr/>
          </p:nvSpPr>
          <p:spPr>
            <a:xfrm>
              <a:off x="2616600" y="2646500"/>
              <a:ext cx="433500" cy="687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" name="Google Shape;345;p42" title="Screenshot 2025-04-28 at 13.52.39.png"/>
          <p:cNvPicPr preferRelativeResize="0"/>
          <p:nvPr/>
        </p:nvPicPr>
        <p:blipFill rotWithShape="1">
          <a:blip r:embed="rId4">
            <a:alphaModFix/>
          </a:blip>
          <a:srcRect b="3852" l="3140" r="3957" t="20003"/>
          <a:stretch/>
        </p:blipFill>
        <p:spPr>
          <a:xfrm>
            <a:off x="237375" y="3573475"/>
            <a:ext cx="2889450" cy="1347600"/>
          </a:xfrm>
          <a:prstGeom prst="rect">
            <a:avLst/>
          </a:prstGeom>
          <a:noFill/>
          <a:ln cap="flat" cmpd="sng" w="19050">
            <a:solidFill>
              <a:srgbClr val="168A7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42" title="Screenshot 2025-04-28 at 13.52.45.png"/>
          <p:cNvPicPr preferRelativeResize="0"/>
          <p:nvPr/>
        </p:nvPicPr>
        <p:blipFill rotWithShape="1">
          <a:blip r:embed="rId5">
            <a:alphaModFix/>
          </a:blip>
          <a:srcRect b="4468" l="3820" r="2765" t="20557"/>
          <a:stretch/>
        </p:blipFill>
        <p:spPr>
          <a:xfrm>
            <a:off x="81525" y="1369387"/>
            <a:ext cx="3201150" cy="1439888"/>
          </a:xfrm>
          <a:prstGeom prst="rect">
            <a:avLst/>
          </a:prstGeom>
          <a:noFill/>
          <a:ln cap="flat" cmpd="sng" w="19050">
            <a:solidFill>
              <a:srgbClr val="C0CB3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42" title="Screenshot 2025-04-28 at 13.52.53.png"/>
          <p:cNvPicPr preferRelativeResize="0"/>
          <p:nvPr/>
        </p:nvPicPr>
        <p:blipFill rotWithShape="1">
          <a:blip r:embed="rId6">
            <a:alphaModFix/>
          </a:blip>
          <a:srcRect b="4678" l="3621" r="3051" t="20229"/>
          <a:stretch/>
        </p:blipFill>
        <p:spPr>
          <a:xfrm>
            <a:off x="3450650" y="1264748"/>
            <a:ext cx="2339725" cy="1291075"/>
          </a:xfrm>
          <a:prstGeom prst="rect">
            <a:avLst/>
          </a:prstGeom>
          <a:noFill/>
          <a:ln cap="flat" cmpd="sng" w="19050">
            <a:solidFill>
              <a:srgbClr val="FBBF2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42" title="Screenshot 2025-04-28 at 13.52.58.png"/>
          <p:cNvPicPr preferRelativeResize="0"/>
          <p:nvPr/>
        </p:nvPicPr>
        <p:blipFill rotWithShape="1">
          <a:blip r:embed="rId7">
            <a:alphaModFix/>
          </a:blip>
          <a:srcRect b="2653" l="2604" r="2698" t="15453"/>
          <a:stretch/>
        </p:blipFill>
        <p:spPr>
          <a:xfrm>
            <a:off x="6048925" y="1134400"/>
            <a:ext cx="2416000" cy="1674875"/>
          </a:xfrm>
          <a:prstGeom prst="rect">
            <a:avLst/>
          </a:prstGeom>
          <a:noFill/>
          <a:ln cap="flat" cmpd="sng" w="19050">
            <a:solidFill>
              <a:srgbClr val="F07D0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2" title="Screenshot 2025-04-28 at 13.53.09.png"/>
          <p:cNvPicPr preferRelativeResize="0"/>
          <p:nvPr/>
        </p:nvPicPr>
        <p:blipFill rotWithShape="1">
          <a:blip r:embed="rId8">
            <a:alphaModFix/>
          </a:blip>
          <a:srcRect b="3371" l="2043" r="3767" t="14187"/>
          <a:stretch/>
        </p:blipFill>
        <p:spPr>
          <a:xfrm>
            <a:off x="6179500" y="3492824"/>
            <a:ext cx="2880325" cy="1555275"/>
          </a:xfrm>
          <a:prstGeom prst="rect">
            <a:avLst/>
          </a:prstGeom>
          <a:noFill/>
          <a:ln cap="flat" cmpd="sng" w="19050">
            <a:solidFill>
              <a:srgbClr val="E64A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2"/>
          <p:cNvSpPr txBox="1"/>
          <p:nvPr/>
        </p:nvSpPr>
        <p:spPr>
          <a:xfrm>
            <a:off x="237375" y="3092625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68A7C"/>
                </a:solidFill>
                <a:latin typeface="Comfortaa"/>
                <a:ea typeface="Comfortaa"/>
                <a:cs typeface="Comfortaa"/>
                <a:sym typeface="Comfortaa"/>
              </a:rPr>
              <a:t>1) What is the complexity of the study system?</a:t>
            </a:r>
            <a:endParaRPr b="1" sz="1100">
              <a:solidFill>
                <a:srgbClr val="168A7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81450" y="969175"/>
            <a:ext cx="32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0CB31"/>
                </a:solidFill>
                <a:latin typeface="Comfortaa"/>
                <a:ea typeface="Comfortaa"/>
                <a:cs typeface="Comfortaa"/>
                <a:sym typeface="Comfortaa"/>
              </a:rPr>
              <a:t>2) Which variables can be controlled?</a:t>
            </a:r>
            <a:endParaRPr b="1" sz="1100">
              <a:solidFill>
                <a:srgbClr val="C0CB3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3423950" y="650550"/>
            <a:ext cx="23397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BBF2C"/>
                </a:solidFill>
                <a:latin typeface="Comfortaa"/>
                <a:ea typeface="Comfortaa"/>
                <a:cs typeface="Comfortaa"/>
                <a:sym typeface="Comfortaa"/>
              </a:rPr>
              <a:t>3) What is the resolution at which hologenomic variation is studies?</a:t>
            </a:r>
            <a:endParaRPr b="1" sz="1100">
              <a:solidFill>
                <a:srgbClr val="FBBF2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6019000" y="492500"/>
            <a:ext cx="28893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07D0B"/>
                </a:solidFill>
                <a:latin typeface="Comfortaa"/>
                <a:ea typeface="Comfortaa"/>
                <a:cs typeface="Comfortaa"/>
                <a:sym typeface="Comfortaa"/>
              </a:rPr>
              <a:t>4) What are the spatiotemporal features of the studies hologenomic variations?</a:t>
            </a:r>
            <a:endParaRPr b="1" sz="1100">
              <a:solidFill>
                <a:srgbClr val="F07D0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6170375" y="3021525"/>
            <a:ext cx="28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64A19"/>
                </a:solidFill>
                <a:latin typeface="Comfortaa"/>
                <a:ea typeface="Comfortaa"/>
                <a:cs typeface="Comfortaa"/>
                <a:sym typeface="Comfortaa"/>
              </a:rPr>
              <a:t>5) Which are the explanatory and response variables?</a:t>
            </a:r>
            <a:endParaRPr b="1" sz="1100">
              <a:solidFill>
                <a:srgbClr val="E64A1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3445213" y="4482300"/>
            <a:ext cx="2415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Alberdi</a:t>
            </a:r>
            <a:r>
              <a:rPr b="1" lang="en" sz="1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2021 </a:t>
            </a:r>
            <a:r>
              <a:rPr b="1" lang="en" sz="12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Nature Reviews Genetics</a:t>
            </a:r>
            <a:endParaRPr b="1" sz="12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6" name="Google Shape;356;p42" title="hologen_logo_wid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4" name="Google Shape;364;p43" title="41576_2021_421_Fig2_HTML.jpeg"/>
          <p:cNvPicPr preferRelativeResize="0"/>
          <p:nvPr/>
        </p:nvPicPr>
        <p:blipFill rotWithShape="1">
          <a:blip r:embed="rId4">
            <a:alphaModFix/>
          </a:blip>
          <a:srcRect b="84073" l="0" r="901" t="0"/>
          <a:stretch/>
        </p:blipFill>
        <p:spPr>
          <a:xfrm>
            <a:off x="1698925" y="1003425"/>
            <a:ext cx="5746150" cy="3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753550" y="1699950"/>
            <a:ext cx="72252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What does </a:t>
            </a:r>
            <a:r>
              <a:rPr b="1" lang="en" sz="4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  <a:r>
              <a:rPr b="1" lang="en" sz="4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mean?</a:t>
            </a:r>
            <a:endParaRPr b="1" sz="4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2353752" y="3457050"/>
            <a:ext cx="518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1 min to think on your own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365473" y="4011150"/>
            <a:ext cx="40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828386"/>
                </a:solidFill>
                <a:latin typeface="Lexend"/>
                <a:ea typeface="Lexend"/>
                <a:cs typeface="Lexend"/>
                <a:sym typeface="Lexend"/>
              </a:rPr>
              <a:t>2 min to share in pairs</a:t>
            </a:r>
            <a:endParaRPr b="1" sz="24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b="51245" l="0" r="0" t="0"/>
          <a:stretch/>
        </p:blipFill>
        <p:spPr>
          <a:xfrm>
            <a:off x="267513" y="641862"/>
            <a:ext cx="8608983" cy="395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/>
          <p:nvPr/>
        </p:nvSpPr>
        <p:spPr>
          <a:xfrm>
            <a:off x="1688300" y="1257275"/>
            <a:ext cx="13812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7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4619425" y="1257275"/>
            <a:ext cx="13812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7413275" y="1222825"/>
            <a:ext cx="13812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6607938" y="4645325"/>
            <a:ext cx="24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Alberdi et al. 2021</a:t>
            </a:r>
            <a:endParaRPr b="1" sz="12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2" name="Google Shape;382;p45" title="41576_2021_421_Fig2_HTML.jpeg"/>
          <p:cNvPicPr preferRelativeResize="0"/>
          <p:nvPr/>
        </p:nvPicPr>
        <p:blipFill rotWithShape="1">
          <a:blip r:embed="rId4">
            <a:alphaModFix/>
          </a:blip>
          <a:srcRect b="66344" l="0" r="990" t="17728"/>
          <a:stretch/>
        </p:blipFill>
        <p:spPr>
          <a:xfrm>
            <a:off x="1987725" y="1173825"/>
            <a:ext cx="5117575" cy="279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4">
            <a:alphaModFix/>
          </a:blip>
          <a:srcRect b="51245" l="0" r="0" t="0"/>
          <a:stretch/>
        </p:blipFill>
        <p:spPr>
          <a:xfrm>
            <a:off x="267513" y="641862"/>
            <a:ext cx="8608983" cy="3959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/>
          <p:nvPr/>
        </p:nvSpPr>
        <p:spPr>
          <a:xfrm>
            <a:off x="218125" y="1257275"/>
            <a:ext cx="15024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/>
          <p:nvPr/>
        </p:nvSpPr>
        <p:spPr>
          <a:xfrm>
            <a:off x="3270450" y="1257275"/>
            <a:ext cx="13017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"/>
          <p:cNvSpPr/>
          <p:nvPr/>
        </p:nvSpPr>
        <p:spPr>
          <a:xfrm>
            <a:off x="6064300" y="1222825"/>
            <a:ext cx="1381200" cy="3344100"/>
          </a:xfrm>
          <a:prstGeom prst="rect">
            <a:avLst/>
          </a:prstGeom>
          <a:solidFill>
            <a:srgbClr val="FFFFFF">
              <a:alpha val="8324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9" name="Google Shape;399;p47" title="41576_2021_421_Fig2_HTML.jpeg"/>
          <p:cNvPicPr preferRelativeResize="0"/>
          <p:nvPr/>
        </p:nvPicPr>
        <p:blipFill rotWithShape="1">
          <a:blip r:embed="rId4">
            <a:alphaModFix/>
          </a:blip>
          <a:srcRect b="44579" l="0" r="734" t="35426"/>
          <a:stretch/>
        </p:blipFill>
        <p:spPr>
          <a:xfrm>
            <a:off x="2112200" y="901350"/>
            <a:ext cx="4883549" cy="33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846961" y="722541"/>
            <a:ext cx="6619461" cy="3784333"/>
            <a:chOff x="279400" y="368300"/>
            <a:chExt cx="7288550" cy="4166850"/>
          </a:xfrm>
        </p:grpSpPr>
        <p:pic>
          <p:nvPicPr>
            <p:cNvPr id="407" name="Google Shape;40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500" y="443475"/>
              <a:ext cx="7095450" cy="409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8"/>
            <p:cNvSpPr/>
            <p:nvPr/>
          </p:nvSpPr>
          <p:spPr>
            <a:xfrm>
              <a:off x="279400" y="368300"/>
              <a:ext cx="3162300" cy="1524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472500" y="977900"/>
              <a:ext cx="2268000" cy="1524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8"/>
            <p:cNvSpPr/>
            <p:nvPr/>
          </p:nvSpPr>
          <p:spPr>
            <a:xfrm>
              <a:off x="368300" y="2371650"/>
              <a:ext cx="482700" cy="400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48"/>
          <p:cNvSpPr txBox="1"/>
          <p:nvPr/>
        </p:nvSpPr>
        <p:spPr>
          <a:xfrm>
            <a:off x="6265800" y="4239200"/>
            <a:ext cx="264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Nyholm et al. 2020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8" name="Google Shape;418;p49" title="41576_2021_421_Fig2_HTML.jpeg"/>
          <p:cNvPicPr preferRelativeResize="0"/>
          <p:nvPr/>
        </p:nvPicPr>
        <p:blipFill rotWithShape="1">
          <a:blip r:embed="rId4">
            <a:alphaModFix/>
          </a:blip>
          <a:srcRect b="19733" l="0" r="616" t="57237"/>
          <a:stretch/>
        </p:blipFill>
        <p:spPr>
          <a:xfrm>
            <a:off x="2049925" y="864988"/>
            <a:ext cx="5044149" cy="396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872" y="1513550"/>
            <a:ext cx="2056300" cy="277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888" y="1631323"/>
            <a:ext cx="3191525" cy="25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/>
        </p:nvSpPr>
        <p:spPr>
          <a:xfrm>
            <a:off x="5400300" y="4212325"/>
            <a:ext cx="28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Ruparell et al. 2020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1206700" y="4212325"/>
            <a:ext cx="28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Pereira &amp; Berry 2017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50"/>
          <p:cNvSpPr txBox="1"/>
          <p:nvPr/>
        </p:nvSpPr>
        <p:spPr>
          <a:xfrm>
            <a:off x="565500" y="744050"/>
            <a:ext cx="474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Spatial features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4744600" y="1652400"/>
            <a:ext cx="36132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/>
          <p:nvPr/>
        </p:nvSpPr>
        <p:spPr>
          <a:xfrm>
            <a:off x="645075" y="1686700"/>
            <a:ext cx="36132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 txBox="1"/>
          <p:nvPr/>
        </p:nvSpPr>
        <p:spPr>
          <a:xfrm>
            <a:off x="789675" y="1764100"/>
            <a:ext cx="326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Intestine</a:t>
            </a:r>
            <a:endParaRPr b="1" sz="2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4918600" y="1783650"/>
            <a:ext cx="326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Faecal samples</a:t>
            </a:r>
            <a:endParaRPr b="1" sz="2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565500" y="744050"/>
            <a:ext cx="512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Representativeness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1" name="Google Shape;441;p51"/>
          <p:cNvPicPr preferRelativeResize="0"/>
          <p:nvPr/>
        </p:nvPicPr>
        <p:blipFill rotWithShape="1">
          <a:blip r:embed="rId4">
            <a:alphaModFix/>
          </a:blip>
          <a:srcRect b="33007" l="5572" r="60611" t="11151"/>
          <a:stretch/>
        </p:blipFill>
        <p:spPr>
          <a:xfrm>
            <a:off x="1420347" y="2899400"/>
            <a:ext cx="1775073" cy="20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874" y="3474324"/>
            <a:ext cx="1638118" cy="1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641" y="2805364"/>
            <a:ext cx="1706933" cy="91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2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565500" y="744050"/>
            <a:ext cx="512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Temporal features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225" y="3635575"/>
            <a:ext cx="7285524" cy="13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2" title="Summarized-differences-between-obese-and-lean-individuals-regarding-total-SCFAs-in-feces.png"/>
          <p:cNvPicPr preferRelativeResize="0"/>
          <p:nvPr/>
        </p:nvPicPr>
        <p:blipFill rotWithShape="1">
          <a:blip r:embed="rId5">
            <a:alphaModFix/>
          </a:blip>
          <a:srcRect b="32308" l="0" r="0" t="0"/>
          <a:stretch/>
        </p:blipFill>
        <p:spPr>
          <a:xfrm>
            <a:off x="2135663" y="1789700"/>
            <a:ext cx="1987876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/>
        </p:nvSpPr>
        <p:spPr>
          <a:xfrm>
            <a:off x="202025" y="1608800"/>
            <a:ext cx="15939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Snapshot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134075" y="3143225"/>
            <a:ext cx="15939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Longitudinal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2897101" y="3094125"/>
            <a:ext cx="16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Lange</a:t>
            </a:r>
            <a:r>
              <a:rPr b="1" lang="en" sz="12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2023</a:t>
            </a:r>
            <a:endParaRPr b="1" sz="12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53"/>
          <p:cNvSpPr txBox="1"/>
          <p:nvPr/>
        </p:nvSpPr>
        <p:spPr>
          <a:xfrm>
            <a:off x="96250" y="707575"/>
            <a:ext cx="71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Long and complicate journey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762125" y="1444125"/>
            <a:ext cx="72576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Font typeface="Lexend"/>
              <a:buChar char="●"/>
            </a:pPr>
            <a:r>
              <a:rPr lang="en" sz="3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Sample collection and preservation</a:t>
            </a:r>
            <a:endParaRPr sz="33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Font typeface="Lexend"/>
              <a:buChar char="●"/>
            </a:pPr>
            <a:r>
              <a:rPr lang="en" sz="3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Laboratory processing </a:t>
            </a:r>
            <a:endParaRPr sz="33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Font typeface="Lexend"/>
              <a:buChar char="●"/>
            </a:pPr>
            <a:r>
              <a:rPr lang="en" sz="3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Bioinformatic processing</a:t>
            </a:r>
            <a:endParaRPr sz="33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Font typeface="Lexend"/>
              <a:buChar char="●"/>
            </a:pPr>
            <a:r>
              <a:rPr lang="en" sz="3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Analysis and statistics</a:t>
            </a:r>
            <a:endParaRPr sz="33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>
            <a:off x="969775" y="4266150"/>
            <a:ext cx="68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Many decisions to be made </a:t>
            </a:r>
            <a:endParaRPr b="1" sz="20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71350" y="1299950"/>
            <a:ext cx="359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Hologenomics</a:t>
            </a:r>
            <a:endParaRPr b="1" sz="3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57075" y="1299950"/>
            <a:ext cx="3717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Hologenome</a:t>
            </a:r>
            <a:endParaRPr b="1" sz="3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00425" y="2221850"/>
            <a:ext cx="3664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integrated</a:t>
            </a: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study of the genetic features of a eukaryotic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host</a:t>
            </a: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alongside that of its associated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microbes</a:t>
            </a:r>
            <a:endParaRPr b="1" sz="2000">
              <a:solidFill>
                <a:srgbClr val="3A7C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655575" y="2221850"/>
            <a:ext cx="3907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entirety of the genetic information</a:t>
            </a: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contained by a eukaryotic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host</a:t>
            </a: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and the </a:t>
            </a:r>
            <a:r>
              <a:rPr b="1" lang="en" sz="2000">
                <a:solidFill>
                  <a:srgbClr val="3A7C99"/>
                </a:solidFill>
                <a:latin typeface="Lexend"/>
                <a:ea typeface="Lexend"/>
                <a:cs typeface="Lexend"/>
                <a:sym typeface="Lexend"/>
              </a:rPr>
              <a:t>microbial community</a:t>
            </a:r>
            <a:r>
              <a:rPr lang="en" sz="2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associated with that host</a:t>
            </a:r>
            <a:endParaRPr sz="2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4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4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1" name="Google Shape;471;p54" title="Screenshot 2025-04-30 at 12.58.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050" y="865500"/>
            <a:ext cx="6468850" cy="40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5" title="figure1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491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55"/>
          <p:cNvGrpSpPr/>
          <p:nvPr/>
        </p:nvGrpSpPr>
        <p:grpSpPr>
          <a:xfrm>
            <a:off x="3649175" y="635000"/>
            <a:ext cx="5047150" cy="4383100"/>
            <a:chOff x="3649175" y="635000"/>
            <a:chExt cx="5047150" cy="4383100"/>
          </a:xfrm>
        </p:grpSpPr>
        <p:pic>
          <p:nvPicPr>
            <p:cNvPr id="478" name="Google Shape;478;p55" title="figure1 (3).png"/>
            <p:cNvPicPr preferRelativeResize="0"/>
            <p:nvPr/>
          </p:nvPicPr>
          <p:blipFill rotWithShape="1">
            <a:blip r:embed="rId4">
              <a:alphaModFix/>
            </a:blip>
            <a:srcRect b="54972" l="0" r="50384" t="13415"/>
            <a:stretch/>
          </p:blipFill>
          <p:spPr>
            <a:xfrm>
              <a:off x="4270975" y="635000"/>
              <a:ext cx="4238023" cy="380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5" title="Screenshot 2025-04-30 at 15.10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49175" y="1854200"/>
              <a:ext cx="1176825" cy="316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5" title="Screenshot 2025-04-30 at 15.10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15875" y="2667000"/>
              <a:ext cx="1176825" cy="181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55" title="Screenshot 2025-04-30 at 15.10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8550" y="4352950"/>
              <a:ext cx="3697775" cy="64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5" title="Screenshot 2025-04-30 at 15.10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35550" y="4268800"/>
              <a:ext cx="1149350" cy="64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5" title="Screenshot 2025-04-30 at 15.10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40250" y="4129100"/>
              <a:ext cx="1149350" cy="64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6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6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4677725" y="2053450"/>
            <a:ext cx="26784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1787875" y="20615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2" name="Google Shape;492;p56"/>
          <p:cNvSpPr/>
          <p:nvPr/>
        </p:nvSpPr>
        <p:spPr>
          <a:xfrm>
            <a:off x="1806550" y="32474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3" name="Google Shape;493;p56"/>
          <p:cNvSpPr/>
          <p:nvPr/>
        </p:nvSpPr>
        <p:spPr>
          <a:xfrm>
            <a:off x="4720525" y="32474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315425" y="1015850"/>
            <a:ext cx="719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Microbial:non-microbial DNA</a:t>
            </a:r>
            <a:endParaRPr sz="2800">
              <a:solidFill>
                <a:srgbClr val="990000"/>
              </a:solidFill>
            </a:endParaRPr>
          </a:p>
        </p:txBody>
      </p:sp>
      <p:sp>
        <p:nvSpPr>
          <p:cNvPr id="495" name="Google Shape;495;p56"/>
          <p:cNvSpPr txBox="1"/>
          <p:nvPr/>
        </p:nvSpPr>
        <p:spPr>
          <a:xfrm>
            <a:off x="1956500" y="2246200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Microbes DNA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1956500" y="3440175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Host</a:t>
            </a: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DNA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7" name="Google Shape;497;p56"/>
          <p:cNvSpPr txBox="1"/>
          <p:nvPr/>
        </p:nvSpPr>
        <p:spPr>
          <a:xfrm>
            <a:off x="4906925" y="2246200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Dietary</a:t>
            </a: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DNA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4928275" y="3440175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Others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50" y="2769575"/>
            <a:ext cx="1253625" cy="6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 rotWithShape="1">
          <a:blip r:embed="rId5">
            <a:alphaModFix/>
          </a:blip>
          <a:srcRect b="33007" l="5572" r="60611" t="11151"/>
          <a:stretch/>
        </p:blipFill>
        <p:spPr>
          <a:xfrm>
            <a:off x="7754950" y="2507412"/>
            <a:ext cx="1134100" cy="13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7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57"/>
          <p:cNvSpPr/>
          <p:nvPr/>
        </p:nvSpPr>
        <p:spPr>
          <a:xfrm>
            <a:off x="750350" y="1652400"/>
            <a:ext cx="76074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1116700" y="1783650"/>
            <a:ext cx="687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Faecal samples</a:t>
            </a:r>
            <a:endParaRPr b="1" sz="27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565500" y="744050"/>
            <a:ext cx="812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Representativeness: collection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10" name="Google Shape;510;p57"/>
          <p:cNvGrpSpPr/>
          <p:nvPr/>
        </p:nvGrpSpPr>
        <p:grpSpPr>
          <a:xfrm>
            <a:off x="1546363" y="2627273"/>
            <a:ext cx="2940026" cy="2274575"/>
            <a:chOff x="5087700" y="1953300"/>
            <a:chExt cx="4261525" cy="3296964"/>
          </a:xfrm>
        </p:grpSpPr>
        <p:pic>
          <p:nvPicPr>
            <p:cNvPr id="511" name="Google Shape;511;p57"/>
            <p:cNvPicPr preferRelativeResize="0"/>
            <p:nvPr/>
          </p:nvPicPr>
          <p:blipFill rotWithShape="1">
            <a:blip r:embed="rId4">
              <a:alphaModFix/>
            </a:blip>
            <a:srcRect b="0" l="11793" r="0" t="0"/>
            <a:stretch/>
          </p:blipFill>
          <p:spPr>
            <a:xfrm>
              <a:off x="5087700" y="1953300"/>
              <a:ext cx="3856502" cy="2914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57"/>
            <p:cNvSpPr txBox="1"/>
            <p:nvPr/>
          </p:nvSpPr>
          <p:spPr>
            <a:xfrm>
              <a:off x="6965725" y="4826364"/>
              <a:ext cx="23835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91B26"/>
                  </a:solidFill>
                </a:rPr>
                <a:t>Image by Nel Botha from Pixabay</a:t>
              </a:r>
              <a:r>
                <a:rPr lang="en" sz="700">
                  <a:solidFill>
                    <a:srgbClr val="191B26"/>
                  </a:solidFill>
                  <a:highlight>
                    <a:srgbClr val="FFFFFF"/>
                  </a:highlight>
                </a:rPr>
                <a:t> </a:t>
              </a:r>
              <a:endParaRPr sz="1000"/>
            </a:p>
          </p:txBody>
        </p:sp>
      </p:grpSp>
      <p:pic>
        <p:nvPicPr>
          <p:cNvPr id="513" name="Google Shape;513;p57" title="clo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50" y="3206100"/>
            <a:ext cx="796031" cy="9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4572000" y="2870300"/>
            <a:ext cx="39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Environmental</a:t>
            </a:r>
            <a:r>
              <a:rPr b="1" lang="en" sz="1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 contamination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572000" y="3332000"/>
            <a:ext cx="39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Changes in bacteria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4572000" y="3813600"/>
            <a:ext cx="39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Damage DNA</a:t>
            </a:r>
            <a:endParaRPr b="1" sz="1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8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565500" y="744050"/>
            <a:ext cx="812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Preservation &amp; Storage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58"/>
          <p:cNvSpPr/>
          <p:nvPr/>
        </p:nvSpPr>
        <p:spPr>
          <a:xfrm>
            <a:off x="4677725" y="2053450"/>
            <a:ext cx="26784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58"/>
          <p:cNvSpPr/>
          <p:nvPr/>
        </p:nvSpPr>
        <p:spPr>
          <a:xfrm>
            <a:off x="1787875" y="20615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58"/>
          <p:cNvSpPr/>
          <p:nvPr/>
        </p:nvSpPr>
        <p:spPr>
          <a:xfrm>
            <a:off x="1806550" y="32474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7" name="Google Shape;527;p58"/>
          <p:cNvSpPr/>
          <p:nvPr/>
        </p:nvSpPr>
        <p:spPr>
          <a:xfrm>
            <a:off x="4720525" y="3247425"/>
            <a:ext cx="2635500" cy="92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1956500" y="2125350"/>
            <a:ext cx="222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Collections time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1956500" y="3440175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Buffer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4906925" y="2246200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Temperature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1" name="Google Shape;531;p58"/>
          <p:cNvSpPr txBox="1"/>
          <p:nvPr/>
        </p:nvSpPr>
        <p:spPr>
          <a:xfrm>
            <a:off x="4928275" y="3440175"/>
            <a:ext cx="222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Storage time</a:t>
            </a:r>
            <a:endParaRPr sz="23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9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565500" y="744050"/>
            <a:ext cx="812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Preservation &amp; Storage</a:t>
            </a:r>
            <a:endParaRPr b="1" sz="38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9" name="Google Shape;5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3" y="3872515"/>
            <a:ext cx="2990319" cy="112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723" y="2790266"/>
            <a:ext cx="3259806" cy="10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582" y="4010273"/>
            <a:ext cx="3394273" cy="104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739" y="2751149"/>
            <a:ext cx="3487934" cy="112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6819" y="1596700"/>
            <a:ext cx="2810398" cy="97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7458" y="1698009"/>
            <a:ext cx="2272453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1" name="Google Shape;551;p60" title="water-5099248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375" y="846750"/>
            <a:ext cx="4978726" cy="33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0"/>
          <p:cNvSpPr txBox="1"/>
          <p:nvPr/>
        </p:nvSpPr>
        <p:spPr>
          <a:xfrm>
            <a:off x="916138" y="4164600"/>
            <a:ext cx="72252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Be consistent</a:t>
            </a:r>
            <a:endParaRPr sz="5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4230500" y="4091225"/>
            <a:ext cx="278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91B26"/>
                </a:solidFill>
                <a:highlight>
                  <a:srgbClr val="FFFFFF"/>
                </a:highlight>
              </a:rPr>
              <a:t>Image by </a:t>
            </a:r>
            <a:r>
              <a:rPr lang="en" sz="800" u="sng">
                <a:solidFill>
                  <a:srgbClr val="191B26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Kiều Trường</a:t>
            </a:r>
            <a:r>
              <a:rPr lang="en" sz="800">
                <a:solidFill>
                  <a:srgbClr val="191B26"/>
                </a:solidFill>
                <a:highlight>
                  <a:srgbClr val="FFFFFF"/>
                </a:highlight>
              </a:rPr>
              <a:t> from </a:t>
            </a:r>
            <a:r>
              <a:rPr lang="en" sz="800" u="sng">
                <a:solidFill>
                  <a:srgbClr val="191B26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/>
        </p:nvSpPr>
        <p:spPr>
          <a:xfrm>
            <a:off x="485500" y="357450"/>
            <a:ext cx="8298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3A7D99"/>
                </a:solidFill>
              </a:rPr>
              <a:t>PhD project:</a:t>
            </a:r>
            <a:endParaRPr b="1" sz="4000">
              <a:solidFill>
                <a:srgbClr val="3A7D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en" sz="3000">
                <a:solidFill>
                  <a:schemeClr val="dk2"/>
                </a:solidFill>
              </a:rPr>
              <a:t>Hologenomic domains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en" sz="3000">
                <a:solidFill>
                  <a:schemeClr val="dk2"/>
                </a:solidFill>
              </a:rPr>
              <a:t>Complexity of each of the element: host, microbes, environment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en" sz="3000">
                <a:solidFill>
                  <a:schemeClr val="dk2"/>
                </a:solidFill>
              </a:rPr>
              <a:t>Genomic resolution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en" sz="3000">
                <a:solidFill>
                  <a:schemeClr val="dk2"/>
                </a:solidFill>
              </a:rPr>
              <a:t>Sample type representativeness &amp; spatiotemporal features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-"/>
            </a:pPr>
            <a:r>
              <a:rPr lang="en" sz="3000">
                <a:solidFill>
                  <a:schemeClr val="dk2"/>
                </a:solidFill>
              </a:rPr>
              <a:t>Sample collection, preservation &amp; storage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4590775" y="269425"/>
            <a:ext cx="287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58025"/>
            <a:ext cx="8839204" cy="317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3138400" y="1054850"/>
            <a:ext cx="2951100" cy="347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6089500" y="1104913"/>
            <a:ext cx="2951100" cy="347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07" name="Google Shape;107;p19" title="hologen_logo_w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5" name="Google Shape;115;p20" title="41576_2021_421_Fig1_HTML.jpeg"/>
          <p:cNvPicPr preferRelativeResize="0"/>
          <p:nvPr/>
        </p:nvPicPr>
        <p:blipFill rotWithShape="1">
          <a:blip r:embed="rId4">
            <a:alphaModFix/>
          </a:blip>
          <a:srcRect b="54410" l="0" r="0" t="0"/>
          <a:stretch/>
        </p:blipFill>
        <p:spPr>
          <a:xfrm>
            <a:off x="76200" y="1320800"/>
            <a:ext cx="8991601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51500" y="1390350"/>
            <a:ext cx="169200" cy="17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6520188" y="3822700"/>
            <a:ext cx="24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Alberdi et al. 2021</a:t>
            </a:r>
            <a:endParaRPr b="1" sz="1200">
              <a:solidFill>
                <a:srgbClr val="82838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4" name="Google Shape;124;p21" title="41576_2012_Article_BFnrg3182_Fig1_HTML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75" y="841350"/>
            <a:ext cx="3150325" cy="36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258400" y="4527950"/>
            <a:ext cx="377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Cho &amp; Blaser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2012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2" name="Google Shape;132;p22" title="gr1_lrg (2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813" y="725875"/>
            <a:ext cx="5338977" cy="40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6657850" y="4595825"/>
            <a:ext cx="254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Jian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2021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title="hologen_logo_w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72213"/>
            <a:ext cx="2646523" cy="4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313000" y="0"/>
            <a:ext cx="38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www.hologen-network.eu </a:t>
            </a:r>
            <a:endParaRPr b="1" sz="15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fig.tiff"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000" y="663152"/>
            <a:ext cx="6533824" cy="43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6438500" y="4585400"/>
            <a:ext cx="264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Alberdi</a:t>
            </a:r>
            <a:r>
              <a:rPr b="1" lang="en" sz="2000">
                <a:solidFill>
                  <a:srgbClr val="3A7D99"/>
                </a:solidFill>
                <a:latin typeface="Lexend"/>
                <a:ea typeface="Lexend"/>
                <a:cs typeface="Lexend"/>
                <a:sym typeface="Lexend"/>
              </a:rPr>
              <a:t> et al. 2016</a:t>
            </a:r>
            <a:endParaRPr b="1" sz="2000">
              <a:solidFill>
                <a:srgbClr val="3A7D9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